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2"/>
  </p:notesMasterIdLst>
  <p:sldIdLst>
    <p:sldId id="256" r:id="rId2"/>
    <p:sldId id="319" r:id="rId3"/>
    <p:sldId id="377" r:id="rId4"/>
    <p:sldId id="375" r:id="rId5"/>
    <p:sldId id="376" r:id="rId6"/>
    <p:sldId id="378" r:id="rId7"/>
    <p:sldId id="379" r:id="rId8"/>
    <p:sldId id="380" r:id="rId9"/>
    <p:sldId id="393" r:id="rId10"/>
    <p:sldId id="381" r:id="rId11"/>
    <p:sldId id="382" r:id="rId12"/>
    <p:sldId id="383" r:id="rId13"/>
    <p:sldId id="387" r:id="rId14"/>
    <p:sldId id="384" r:id="rId15"/>
    <p:sldId id="394" r:id="rId16"/>
    <p:sldId id="385" r:id="rId17"/>
    <p:sldId id="395" r:id="rId18"/>
    <p:sldId id="396" r:id="rId19"/>
    <p:sldId id="397" r:id="rId20"/>
    <p:sldId id="386" r:id="rId21"/>
    <p:sldId id="388" r:id="rId22"/>
    <p:sldId id="398" r:id="rId23"/>
    <p:sldId id="402" r:id="rId24"/>
    <p:sldId id="405" r:id="rId25"/>
    <p:sldId id="399" r:id="rId26"/>
    <p:sldId id="400" r:id="rId27"/>
    <p:sldId id="401" r:id="rId28"/>
    <p:sldId id="403" r:id="rId29"/>
    <p:sldId id="404" r:id="rId30"/>
    <p:sldId id="261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7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96056" autoAdjust="0"/>
  </p:normalViewPr>
  <p:slideViewPr>
    <p:cSldViewPr snapToGrid="0">
      <p:cViewPr varScale="1">
        <p:scale>
          <a:sx n="107" d="100"/>
          <a:sy n="107" d="100"/>
        </p:scale>
        <p:origin x="61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2681D7-F947-4A2A-A7C5-DD6C9DD69799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36A695-CA41-4F4A-B206-B5558F9389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3697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4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6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0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3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317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54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68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11EB-D329-41AC-A27B-AABF4C979710}" type="datetimeFigureOut">
              <a:rPr lang="ru-RU" smtClean="0"/>
              <a:t>20.10.2025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7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2724" y="595533"/>
            <a:ext cx="6160140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 программирования С++</a:t>
            </a:r>
            <a:endParaRPr lang="ru-RU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2724" y="4747827"/>
            <a:ext cx="8543613" cy="1912571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>
            <a:defPPr>
              <a:defRPr lang="ru-RU"/>
            </a:defPPr>
            <a:lvl1pPr>
              <a:defRPr sz="2300">
                <a:solidFill>
                  <a:schemeClr val="bg1"/>
                </a:solidFill>
                <a:latin typeface="Gilroy" pitchFamily="50" charset="-52"/>
              </a:defRPr>
            </a:lvl1pPr>
          </a:lstStyle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Преподаватели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Пысин Максим Дмитриевич, ассистент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Краснов Дмитрий Олегович,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Лобанов Алексей Владимирович,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Крашенинников Роман Сергеевич, аспирант кафедры ИКТ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1960" y="2703547"/>
            <a:ext cx="10508080" cy="758409"/>
          </a:xfrm>
          <a:prstGeom prst="rect">
            <a:avLst/>
          </a:prstGeom>
          <a:noFill/>
        </p:spPr>
        <p:txBody>
          <a:bodyPr wrap="square" lIns="65274" tIns="32637" rIns="65274" bIns="32637" rtlCol="0">
            <a:spAutoFit/>
          </a:bodyPr>
          <a:lstStyle/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Шаблоны.</a:t>
            </a:r>
            <a:endParaRPr lang="ru-RU" sz="4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948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11460542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Пример, шаблонная функции с собственным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классом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7382655" y="1928746"/>
            <a:ext cx="4318504" cy="35394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main(){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maximum(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13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 13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d = maximum(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0.97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1.76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d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 1.76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 = maximum(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'a'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'1'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s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//a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MyCombinedString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maximum(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MyCombinedString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"12.1234"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MyCombinedString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"12"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 12.1234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493417" y="1100571"/>
            <a:ext cx="7680357" cy="54784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T&gt;</a:t>
            </a:r>
          </a:p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maximum(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a, 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b){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a &gt; b ? a: b;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MyCombinedString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string s;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MyCombinedString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(string s): s(s){}        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friend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operator&gt;(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MyCombinedString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MyCombinedString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msb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friend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operator&lt;&lt;(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out, 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MyCombinedString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operator&gt;(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MyCombinedString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MyCombinedString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msb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msa.s.length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 &gt;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msb.s.length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 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operator&lt;&lt;(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out, 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MyCombinedString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out &lt;&lt; 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ms.s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920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1018755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Шаблонная функция и собственная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реализация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433242"/>
            <a:ext cx="114556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В некоторых случаях шаблон функции является неэффективным или </a:t>
            </a:r>
            <a:r>
              <a:rPr lang="ru-RU" dirty="0"/>
              <a:t>неподходящим</a:t>
            </a:r>
            <a:r>
              <a:rPr lang="ru-RU" dirty="0" smtClean="0"/>
              <a:t> </a:t>
            </a:r>
            <a:r>
              <a:rPr lang="ru-RU" dirty="0"/>
              <a:t>для определенного типа. В этом случае можно специализировать шаблон, — то есть написать реализацию для данного типа.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493417" y="2648300"/>
            <a:ext cx="537172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maximum(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b){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 &gt; b ? a: b;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&lt;&gt;</a:t>
            </a:r>
          </a:p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string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maximum(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string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string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b){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a.length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 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b.length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 ? a : b;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6175527" y="2232801"/>
            <a:ext cx="552563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main(){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maximum(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// 13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d = maximum(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0.97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1.76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d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// 1.76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 = maximum(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'a'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'1'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s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// a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string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ms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maximum(string(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"11.1234"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), string(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"12"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ms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// 11.1234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12046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Шаблонный класс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00571"/>
            <a:ext cx="113892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Шаблоны</a:t>
            </a:r>
            <a:r>
              <a:rPr lang="en-US" dirty="0" smtClean="0"/>
              <a:t> </a:t>
            </a:r>
            <a:r>
              <a:rPr lang="ru-RU" dirty="0" smtClean="0"/>
              <a:t>классов аналогично шаблону функции объявляются при помощи ключевого слова 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ru-RU" dirty="0" smtClean="0"/>
              <a:t>. </a:t>
            </a:r>
            <a:endParaRPr lang="en-US" dirty="0" smtClean="0"/>
          </a:p>
          <a:p>
            <a:r>
              <a:rPr lang="ru-RU" dirty="0" smtClean="0"/>
              <a:t>Далее следуют угловые скобки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ru-RU" dirty="0" smtClean="0"/>
              <a:t>между которыми через запятую указываться параметры шаблона. </a:t>
            </a:r>
            <a:endParaRPr lang="en-US" dirty="0" smtClean="0"/>
          </a:p>
          <a:p>
            <a:r>
              <a:rPr lang="ru-RU" dirty="0" smtClean="0"/>
              <a:t>После идет стандартное описание класса в котором для каких либо целей могут использоваться параметры шаблона, итоговая сигнатура будет выглядеть так</a:t>
            </a:r>
            <a:r>
              <a:rPr lang="en-US" dirty="0" smtClean="0"/>
              <a:t>: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493417" y="2194848"/>
            <a:ext cx="11503935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имя аргумента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&gt;&gt;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имя класса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имя аргумента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*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имя атрибута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имя аргумента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имя 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метода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…</a:t>
            </a:r>
          </a:p>
          <a:p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имя аргумента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имя метода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ru-RU" sz="1600" dirty="0" smtClean="0">
                <a:solidFill>
                  <a:srgbClr val="FF0000"/>
                </a:solidFill>
                <a:latin typeface="Consolas" panose="020B0609020204030204" pitchFamily="49" charset="0"/>
              </a:rPr>
              <a:t>!!!! </a:t>
            </a:r>
            <a:r>
              <a:rPr lang="ru-RU" sz="1600" dirty="0" smtClean="0">
                <a:solidFill>
                  <a:srgbClr val="FF0000"/>
                </a:solidFill>
                <a:latin typeface="Consolas" panose="020B0609020204030204" pitchFamily="49" charset="0"/>
              </a:rPr>
              <a:t>Вынесения </a:t>
            </a:r>
            <a:r>
              <a:rPr lang="ru-RU" sz="1600" dirty="0" smtClean="0">
                <a:solidFill>
                  <a:srgbClr val="FF0000"/>
                </a:solidFill>
                <a:latin typeface="Consolas" panose="020B0609020204030204" pitchFamily="49" charset="0"/>
              </a:rPr>
              <a:t>методов в </a:t>
            </a:r>
            <a:r>
              <a:rPr lang="en-US" sz="1600" dirty="0" err="1" smtClean="0">
                <a:solidFill>
                  <a:srgbClr val="FF0000"/>
                </a:solidFill>
                <a:latin typeface="Consolas" panose="020B0609020204030204" pitchFamily="49" charset="0"/>
              </a:rPr>
              <a:t>cpp</a:t>
            </a:r>
            <a:r>
              <a:rPr lang="ru-RU" sz="16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ru-RU" sz="1600" dirty="0" smtClean="0">
                <a:solidFill>
                  <a:srgbClr val="FF0000"/>
                </a:solidFill>
                <a:latin typeface="Consolas" panose="020B0609020204030204" pitchFamily="49" charset="0"/>
              </a:rPr>
              <a:t>имеет нюансы</a:t>
            </a:r>
          </a:p>
          <a:p>
            <a:r>
              <a:rPr lang="ru-RU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другое имя аргумента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&gt;&gt;</a:t>
            </a:r>
          </a:p>
          <a:p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другое имя аргумента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имя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дружественного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метода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другое имя аргумента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&gt;, 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ru-RU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ru-RU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ru-RU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имя аргумента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&gt;&gt;</a:t>
            </a:r>
            <a:r>
              <a:rPr lang="ru-RU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ru-RU" sz="1600" dirty="0">
                <a:solidFill>
                  <a:srgbClr val="FF0000"/>
                </a:solidFill>
                <a:latin typeface="Consolas" panose="020B0609020204030204" pitchFamily="49" charset="0"/>
              </a:rPr>
              <a:t>!!!! Вынос методов в 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cpp</a:t>
            </a:r>
            <a:r>
              <a:rPr lang="ru-RU" sz="1600" dirty="0">
                <a:solidFill>
                  <a:srgbClr val="FF0000"/>
                </a:solidFill>
                <a:latin typeface="Consolas" panose="020B0609020204030204" pitchFamily="49" charset="0"/>
              </a:rPr>
              <a:t> имеет нюансы</a:t>
            </a:r>
            <a:endParaRPr lang="ru-RU" sz="1600" b="0" dirty="0">
              <a:solidFill>
                <a:srgbClr val="FF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имя аргумента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имя класса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&gt;&lt;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имя аргумента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&gt;&gt;:&lt;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имя метода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другое имя аргумента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&gt;&gt;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другое имя аргумента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имя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дружественного метода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(&lt;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другое имя аргумента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&gt;,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){…}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2821" y="1981747"/>
            <a:ext cx="2178338" cy="217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50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Больше фактов о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шаблонах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526183" y="1100571"/>
            <a:ext cx="113892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Тип описанный в шаблоне может использоваться с префиксом </a:t>
            </a:r>
            <a:r>
              <a:rPr lang="en-US" dirty="0" err="1" smtClean="0"/>
              <a:t>const</a:t>
            </a:r>
            <a:r>
              <a:rPr lang="ru-RU" dirty="0" smtClean="0"/>
              <a:t>, а так же может использоваться как указательный или ссылочный тип, без изменения шаблона, т.е. если есть шаблон с типом Т, то в пределах шаблонной функции или класса могут быть объявлены константы типа </a:t>
            </a:r>
            <a:r>
              <a:rPr lang="en-US" dirty="0" smtClean="0"/>
              <a:t>T</a:t>
            </a:r>
            <a:r>
              <a:rPr lang="ru-RU" dirty="0" smtClean="0"/>
              <a:t>, а </a:t>
            </a:r>
            <a:r>
              <a:rPr lang="ru-RU" dirty="0" smtClean="0"/>
              <a:t>также </a:t>
            </a:r>
            <a:r>
              <a:rPr lang="ru-RU" dirty="0" smtClean="0"/>
              <a:t>переменные типа</a:t>
            </a:r>
            <a:r>
              <a:rPr lang="en-US" dirty="0" smtClean="0"/>
              <a:t> </a:t>
            </a:r>
            <a:r>
              <a:rPr lang="ru-RU" dirty="0" smtClean="0"/>
              <a:t>указатель на Т(Т*) и ссылка на </a:t>
            </a:r>
            <a:r>
              <a:rPr lang="ru-RU" dirty="0" smtClean="0"/>
              <a:t>Т</a:t>
            </a:r>
            <a:r>
              <a:rPr lang="en-US" dirty="0" smtClean="0"/>
              <a:t> </a:t>
            </a:r>
            <a:r>
              <a:rPr lang="ru-RU" dirty="0" smtClean="0"/>
              <a:t>(</a:t>
            </a:r>
            <a:r>
              <a:rPr lang="ru-RU" dirty="0" smtClean="0"/>
              <a:t>Т</a:t>
            </a:r>
            <a:r>
              <a:rPr lang="en-US" dirty="0" smtClean="0"/>
              <a:t>&amp;</a:t>
            </a:r>
            <a:r>
              <a:rPr lang="ru-RU" dirty="0" smtClean="0"/>
              <a:t>).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3000787" y="230090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 maximum(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 T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 a, 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 T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fr-FR" dirty="0">
                <a:solidFill>
                  <a:srgbClr val="000000"/>
                </a:solidFill>
                <a:latin typeface="Consolas" panose="020B0609020204030204" pitchFamily="49" charset="0"/>
              </a:rPr>
              <a:t> b)</a:t>
            </a:r>
            <a:endParaRPr lang="fr-F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493417" y="2958130"/>
            <a:ext cx="113892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Для шаблонного класса, если используется дружественные функции, при написании определений метода требуется для каждого метода использовать полное объявление шаблона</a:t>
            </a:r>
            <a:r>
              <a:rPr lang="en-US" dirty="0" smtClean="0"/>
              <a:t>:</a:t>
            </a:r>
            <a:endParaRPr lang="ru-RU" dirty="0" smtClean="0"/>
          </a:p>
        </p:txBody>
      </p:sp>
      <p:sp>
        <p:nvSpPr>
          <p:cNvPr id="12" name="Прямоугольник 11"/>
          <p:cNvSpPr/>
          <p:nvPr/>
        </p:nvSpPr>
        <p:spPr>
          <a:xfrm>
            <a:off x="526183" y="3615360"/>
            <a:ext cx="94910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US" sz="1600" dirty="0" smtClean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Array{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operator[](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friend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operator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&lt;&lt;(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out, Array&lt;TF&gt;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Array&lt;T&gt;::operator[](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// Описание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3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Пример, шаблонный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50733"/>
            <a:ext cx="1094865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T&gt;</a:t>
            </a:r>
          </a:p>
          <a:p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Array{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en-US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T* container = 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nullptr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length = 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Array(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N, T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nuller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): 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 length(N), container(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T[N])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 smtClean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 length;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    container[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] =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nuller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T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operator[](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container[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getLen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 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length;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TF&gt;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friend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operator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&lt;&lt;(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out, Array&lt;TF&gt;</a:t>
            </a:r>
            <a:r>
              <a:rPr lang="en-US" sz="16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5836024" y="2227950"/>
            <a:ext cx="6096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unite(Array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second){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T* result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T[length +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second.length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k = 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 length;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result[k++] = container[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second.length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result[k++] = second[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delete container;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container = result;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length +=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second.length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92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Пример, шаблонный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93417" y="1043189"/>
            <a:ext cx="9668617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Array{…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Iterator{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Array&lt;T&gt;* container;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index;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Iterator(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index, Array&lt;T&gt;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container): 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    container(container), 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    index(index &gt; container-&gt;length ? -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 index){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Iterator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operator++(){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(index != container-&gt;length)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        index++;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        index = -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operator*(){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(*container)[index];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operator!=(Iterator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it){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it.index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!= index;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};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6338047" y="3889934"/>
            <a:ext cx="5853953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operator&lt;&lt;(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out, Array&lt;T&gt;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out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"[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arr.length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!=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arr.length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out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]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out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out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 ]"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out;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0769" y="1354748"/>
            <a:ext cx="2578631" cy="176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22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Пример, шаблонный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341021" y="1305342"/>
            <a:ext cx="1150997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main(){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srand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(time(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Array&lt;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 first(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Array&lt;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 second(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Array&lt;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 third(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6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second.getLen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second[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 = rand() %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for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el: first)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el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 // [ 0, 0, 0, 0, 0, 0, 0, 0, 0, 0 </a:t>
            </a:r>
            <a:r>
              <a:rPr lang="en-US" dirty="0" smtClean="0">
                <a:solidFill>
                  <a:srgbClr val="008000"/>
                </a:solidFill>
                <a:latin typeface="Consolas" panose="020B0609020204030204" pitchFamily="49" charset="0"/>
              </a:rPr>
              <a:t>]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second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// [ 45, 78, 71, 67, 30 ]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third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// [ 0.5, 0.5, 0.5, 0.5, 0.5, 0.5 ]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first.unite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(second);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first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// [ 0, 0, 0, 0, 0, 0, 0, 0, 0, 0, 30, 38, 91, 22, 34 ]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   // 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first.unite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(third); //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не существует подходящего определяемого пользователем преобразования из "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Array&lt;double&gt;"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в "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Array&lt;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&gt;"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9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Разбиение шаблона на файлы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93417" y="1248165"/>
            <a:ext cx="1138925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Для организации больших программ со значительным количеством классов и большими размерами этих классов, является логичным желание разбить программу на несколько файлов. Шаблоны так же можно выносить в отдельные от основной функции файлы, но у них существует ряд ограничений</a:t>
            </a:r>
            <a:r>
              <a:rPr lang="ru-RU" dirty="0"/>
              <a:t>.</a:t>
            </a:r>
            <a:endParaRPr lang="en-US" dirty="0" smtClean="0"/>
          </a:p>
          <a:p>
            <a:r>
              <a:rPr lang="ru-RU" b="1" dirty="0" smtClean="0"/>
              <a:t>Во первых. </a:t>
            </a:r>
            <a:r>
              <a:rPr lang="ru-RU" dirty="0" smtClean="0"/>
              <a:t>Шаблон можно вынести в </a:t>
            </a:r>
            <a:r>
              <a:rPr lang="en-US" dirty="0" smtClean="0"/>
              <a:t>h </a:t>
            </a:r>
            <a:r>
              <a:rPr lang="ru-RU" dirty="0" smtClean="0"/>
              <a:t>файл из файла с функцией </a:t>
            </a:r>
            <a:r>
              <a:rPr lang="en-US" dirty="0" smtClean="0"/>
              <a:t>main</a:t>
            </a:r>
            <a:r>
              <a:rPr lang="ru-RU" dirty="0" smtClean="0"/>
              <a:t> или с тем местом где он используется, ничего не меняя в этом классе. Это является стандартным способом отделения шаблона от кода.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7419" y="2725493"/>
            <a:ext cx="8901250" cy="351205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6561" y="2725493"/>
            <a:ext cx="2156110" cy="170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7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Разбиение шаблона на файлы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93417" y="1248165"/>
            <a:ext cx="113892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Во вторых. </a:t>
            </a:r>
            <a:r>
              <a:rPr lang="ru-RU" dirty="0" smtClean="0"/>
              <a:t>Можно пойти дальше и </a:t>
            </a:r>
            <a:r>
              <a:rPr lang="ru-RU" dirty="0"/>
              <a:t>попытаться разделить шаблон на </a:t>
            </a:r>
            <a:r>
              <a:rPr lang="ru-RU" dirty="0" smtClean="0"/>
              <a:t>файлы </a:t>
            </a:r>
            <a:r>
              <a:rPr lang="en-US" dirty="0" smtClean="0"/>
              <a:t>h</a:t>
            </a:r>
            <a:r>
              <a:rPr lang="ru-RU" dirty="0" smtClean="0"/>
              <a:t> </a:t>
            </a:r>
            <a:r>
              <a:rPr lang="ru-RU" dirty="0" smtClean="0"/>
              <a:t>и </a:t>
            </a:r>
            <a:r>
              <a:rPr lang="en-US" dirty="0" err="1" smtClean="0"/>
              <a:t>cpp</a:t>
            </a:r>
            <a:r>
              <a:rPr lang="ru-RU" dirty="0" smtClean="0"/>
              <a:t>. Это желание столкнется с рядом проблем</a:t>
            </a:r>
            <a:r>
              <a:rPr lang="en-US" dirty="0" smtClean="0"/>
              <a:t>:</a:t>
            </a:r>
            <a:endParaRPr lang="ru-RU" dirty="0" smtClean="0"/>
          </a:p>
          <a:p>
            <a:r>
              <a:rPr lang="ru-RU" dirty="0" smtClean="0"/>
              <a:t>Сначала, требуется в каждом вынесенном методе использовать приставку </a:t>
            </a:r>
            <a:r>
              <a:rPr lang="en-US" dirty="0" smtClean="0"/>
              <a:t>template &lt;</a:t>
            </a:r>
            <a:r>
              <a:rPr lang="en-US" dirty="0" err="1" smtClean="0"/>
              <a:t>typename</a:t>
            </a:r>
            <a:r>
              <a:rPr lang="en-US" dirty="0" smtClean="0"/>
              <a:t> T&gt;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998976" y="217149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Array&lt;T&gt;::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getLen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length;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493417" y="3340594"/>
            <a:ext cx="113892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Далее, шаблонный класс разделенный на 2 части после сборки на этапе  единиц трансляции, начнет вызывать проблемы на этапе линковки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endParaRPr lang="ru-RU" b="1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355" y="4049128"/>
            <a:ext cx="10407363" cy="221379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175" y="2360015"/>
            <a:ext cx="1009650" cy="81915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105" y="4244253"/>
            <a:ext cx="2483118" cy="182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429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Разбиение шаблона на файлы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93417" y="1248165"/>
            <a:ext cx="113892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Для решения этой проблемы, потребуется в конце </a:t>
            </a:r>
            <a:r>
              <a:rPr lang="en-US" dirty="0" err="1" smtClean="0"/>
              <a:t>cpp</a:t>
            </a:r>
            <a:r>
              <a:rPr lang="ru-RU" dirty="0"/>
              <a:t>-</a:t>
            </a:r>
            <a:r>
              <a:rPr lang="ru-RU" dirty="0" smtClean="0"/>
              <a:t>файла </a:t>
            </a:r>
            <a:r>
              <a:rPr lang="ru-RU" dirty="0" smtClean="0"/>
              <a:t>с реализацией, указать компилятору какие в варианты шаблонов под какие типы нужно сгенерировать.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493416" y="3802259"/>
            <a:ext cx="1138925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Обратите внимание, что если у класса есть дружественные функции, они должны быть так же обозначены, как варианты для обязательной компиляции.</a:t>
            </a:r>
          </a:p>
          <a:p>
            <a:endParaRPr lang="ru-RU" b="1" dirty="0"/>
          </a:p>
          <a:p>
            <a:r>
              <a:rPr lang="ru-RU" dirty="0" smtClean="0"/>
              <a:t>Причина происходящего в том, что при разбиении на 2 </a:t>
            </a:r>
            <a:r>
              <a:rPr lang="en-US" dirty="0" err="1" smtClean="0"/>
              <a:t>cpp</a:t>
            </a:r>
            <a:r>
              <a:rPr lang="en-US" dirty="0" smtClean="0"/>
              <a:t> </a:t>
            </a:r>
            <a:r>
              <a:rPr lang="ru-RU" dirty="0" smtClean="0"/>
              <a:t>файла, компилятор, при компиляции файла с реализацией шаблонного класса не генерирует все варианты шаблонов. Тогда как, к моменту компиляции файла с </a:t>
            </a:r>
            <a:r>
              <a:rPr lang="en-US" dirty="0" smtClean="0"/>
              <a:t>main </a:t>
            </a:r>
            <a:r>
              <a:rPr lang="ru-RU" dirty="0" smtClean="0"/>
              <a:t>функцией нет ни одного варианта скомпилированного шаблона, и при этом нет самого шаблона. Поэтому возникает ошибка связывания при вызове любой функции шаблонного класса.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493416" y="2178156"/>
            <a:ext cx="94529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template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Array&lt;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template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Array&lt;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template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&lt;&lt;(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out, Array&lt;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template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operator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&lt;&lt;(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ostream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out, Array&lt;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3000" y="1754384"/>
            <a:ext cx="2238375" cy="204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9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Группа 3"/>
          <p:cNvGrpSpPr/>
          <p:nvPr/>
        </p:nvGrpSpPr>
        <p:grpSpPr>
          <a:xfrm>
            <a:off x="7330476" y="1728928"/>
            <a:ext cx="3607665" cy="3432207"/>
            <a:chOff x="8136235" y="2007841"/>
            <a:chExt cx="3607665" cy="3432207"/>
          </a:xfrm>
        </p:grpSpPr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36235" y="2268693"/>
              <a:ext cx="3162300" cy="1704975"/>
            </a:xfrm>
            <a:prstGeom prst="rect">
              <a:avLst/>
            </a:prstGeom>
          </p:spPr>
        </p:pic>
        <p:pic>
          <p:nvPicPr>
            <p:cNvPr id="6" name="Рисунок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00813" y="2007841"/>
              <a:ext cx="1733550" cy="904875"/>
            </a:xfrm>
            <a:prstGeom prst="rect">
              <a:avLst/>
            </a:prstGeom>
          </p:spPr>
        </p:pic>
        <p:pic>
          <p:nvPicPr>
            <p:cNvPr id="7" name="Рисунок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91275" y="3620773"/>
              <a:ext cx="1952625" cy="847725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81575" y="4468498"/>
              <a:ext cx="3038475" cy="971550"/>
            </a:xfrm>
            <a:prstGeom prst="rect">
              <a:avLst/>
            </a:prstGeom>
          </p:spPr>
        </p:pic>
      </p:grpSp>
      <p:pic>
        <p:nvPicPr>
          <p:cNvPr id="10" name="Picture 2" descr="матерь божья ну что это за хрень, Мем - Рисовач .Ру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261" y="1139982"/>
            <a:ext cx="6038850" cy="461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6332" y="1139982"/>
            <a:ext cx="6229865" cy="46101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flipH="1">
            <a:off x="2197826" y="1072372"/>
            <a:ext cx="33370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chemeClr val="bg1"/>
                </a:solidFill>
              </a:rPr>
              <a:t>МАТЕРЬ БОЖЬЯ</a:t>
            </a:r>
            <a:endParaRPr lang="ru-RU" sz="3600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flipH="1">
            <a:off x="1479662" y="5103751"/>
            <a:ext cx="4974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 smtClean="0">
                <a:solidFill>
                  <a:schemeClr val="bg1"/>
                </a:solidFill>
              </a:rPr>
              <a:t>НУ ЗАЧЕМ ВОТ ЭТО ВСЕ?</a:t>
            </a:r>
            <a:endParaRPr lang="ru-RU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72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9524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 типовые параметры шаблонов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48165"/>
            <a:ext cx="1138925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Аргументы шаблонов могут быть в том числе и не типами, а конкретными значениями какого либо типа.</a:t>
            </a:r>
            <a:r>
              <a:rPr lang="en-US" dirty="0" smtClean="0"/>
              <a:t> </a:t>
            </a:r>
            <a:r>
              <a:rPr lang="ru-RU" dirty="0" smtClean="0"/>
              <a:t>Однако есть существенные ограничения</a:t>
            </a:r>
            <a:r>
              <a:rPr lang="en-US" dirty="0" smtClean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 роли параметров шаблонов могут выступать целочисленные константы (включая перечисления) или указатели на объекты с внешним связыванием.</a:t>
            </a:r>
            <a:endParaRPr lang="ru-RU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Использование чисел с плавающей точкой и объектов с типом класса в качестве параметров шаблона не допускается</a:t>
            </a:r>
            <a:r>
              <a:rPr lang="ru-RU" dirty="0" smtClean="0"/>
              <a:t>.</a:t>
            </a:r>
            <a:endParaRPr lang="ru-RU" b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2445950" y="3164681"/>
            <a:ext cx="748418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T,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SIZE&gt;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Array{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private: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T* container =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nullptr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Array(T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nuller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):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container(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T[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SIZE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]){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  SIZE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    container[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 =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nuller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operator[](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container[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178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Немного критики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3417" y="1412609"/>
            <a:ext cx="1083080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Следует отметить, что шаблоны имеют ряд недостатков, среди которых</a:t>
            </a:r>
            <a:r>
              <a:rPr lang="en-US" dirty="0" smtClean="0"/>
              <a:t>:</a:t>
            </a:r>
            <a:endParaRPr lang="ru-RU" dirty="0" smtClean="0"/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Проблема переноса на другие платформы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Проблема поддержки отладки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Проблема поддержки ввода</a:t>
            </a:r>
            <a:r>
              <a:rPr lang="en-US" dirty="0" smtClean="0"/>
              <a:t>/</a:t>
            </a:r>
            <a:r>
              <a:rPr lang="ru-RU" dirty="0" smtClean="0"/>
              <a:t>вывода в процессе спецификации шаблона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Длительное время компиляции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Снижение читабельности кода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Проблему диагностики ошибок из-за их сомнительного формата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Проблема проверки аргументов шаблона (Решена при помощи концептов в С++ 20)</a:t>
            </a:r>
          </a:p>
          <a:p>
            <a:endParaRPr lang="ru-RU" dirty="0"/>
          </a:p>
          <a:p>
            <a:r>
              <a:rPr lang="ru-RU" dirty="0" smtClean="0"/>
              <a:t>В некоторых языках есть аналоги шаблонов, которые по мнению некоторых работают лучше, или имеют другие преимущества, так </a:t>
            </a:r>
            <a:r>
              <a:rPr lang="en-US" dirty="0" smtClean="0"/>
              <a:t>Java </a:t>
            </a:r>
            <a:r>
              <a:rPr lang="ru-RU" dirty="0" smtClean="0"/>
              <a:t>реализует свою систему обобщенного программирования, есть языки которые специализируются на программировании типов, что требует от них обобщающих подходов, и при этом они не требуют шаблонов как в С++. Так же есть язык </a:t>
            </a:r>
            <a:r>
              <a:rPr lang="en-US" dirty="0" smtClean="0"/>
              <a:t>D</a:t>
            </a:r>
            <a:r>
              <a:rPr lang="ru-RU" dirty="0" smtClean="0"/>
              <a:t>, в котором </a:t>
            </a:r>
            <a:r>
              <a:rPr lang="ru-RU" dirty="0" smtClean="0"/>
              <a:t>система </a:t>
            </a:r>
            <a:r>
              <a:rPr lang="ru-RU" dirty="0" smtClean="0"/>
              <a:t>шаблонов считается более мощной чем в С++.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3914" y="2369483"/>
            <a:ext cx="241935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94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9524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Концепты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48165"/>
            <a:ext cx="753809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C++</a:t>
            </a:r>
            <a:r>
              <a:rPr lang="ru-RU" dirty="0" smtClean="0"/>
              <a:t>, как уже было показано генерирует слишком сложные и избыточно длинные формулировки ошибок при работе с шаблонами, поэтому в современном стандарте С++ появилось такое понятие как концепты.</a:t>
            </a:r>
          </a:p>
          <a:p>
            <a:r>
              <a:rPr lang="ru-RU" dirty="0"/>
              <a:t>Концепты — это набор требований, которым должен соответствовать шаблонный тип.</a:t>
            </a:r>
            <a:endParaRPr lang="ru-RU" b="1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493417" y="2725493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&lt;concepts&gt;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concept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Arithmetic =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is_arithmetic_v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&lt;T&gt;;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Arithmetic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T add(T a, T b) {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 + b;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main(){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add(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"a"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"b"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// type "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char*" does not satisfy constraint "Arithmetic"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...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8166" y="1304579"/>
            <a:ext cx="3219208" cy="5051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3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9524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 ограничений до </a:t>
            </a:r>
            <a:r>
              <a:rPr lang="ru-RU" sz="3200" dirty="0" err="1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концпетов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493416" y="1100571"/>
            <a:ext cx="921535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is_integer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value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&lt;&gt;</a:t>
            </a:r>
          </a:p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is_integer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value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print_if_integer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value)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static_assert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is_integer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&lt;T&gt;::value,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"T must be an integer type!"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value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print_if_integer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   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✅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OK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print_if_integer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(3.14);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❌ Ошибка компиляции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05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9524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контрактов на шаблонах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493776" y="1113837"/>
            <a:ext cx="5846678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&lt;concepts&gt;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A31515"/>
                </a:solidFill>
                <a:latin typeface="Consolas" panose="020B0609020204030204" pitchFamily="49" charset="0"/>
              </a:rPr>
              <a:t>iostream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concept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Drawable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requires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(T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{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obj.draw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 } -&gt;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same_as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Drawable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render(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obj.draw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Circle {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draw()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"Circle\n"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 } };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Text {};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нет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draw()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Circle c;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render(c);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 // OK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Text t;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   // render(t); // 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❌ ошибка на этапе компиляции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462263" y="3229071"/>
            <a:ext cx="524879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Концепты могут использоваться со специализированной функцией </a:t>
            </a:r>
            <a:r>
              <a:rPr lang="en-US" dirty="0" smtClean="0"/>
              <a:t>requires</a:t>
            </a:r>
            <a:r>
              <a:rPr lang="ru-RU" dirty="0" smtClean="0"/>
              <a:t>, которая описывает проверку концепта как функцию времени исполнения.</a:t>
            </a:r>
            <a:r>
              <a:rPr lang="ru-RU" dirty="0"/>
              <a:t> </a:t>
            </a:r>
            <a:r>
              <a:rPr lang="ru-RU" dirty="0" smtClean="0"/>
              <a:t>Ее также можно использовать при функциях.</a:t>
            </a:r>
          </a:p>
          <a:p>
            <a:r>
              <a:rPr lang="ru-RU" dirty="0" smtClean="0"/>
              <a:t>Сами концепты можно комбинировать через логические операторы </a:t>
            </a:r>
            <a:r>
              <a:rPr lang="en-US" dirty="0" smtClean="0"/>
              <a:t>||,&amp;&amp;,!</a:t>
            </a:r>
            <a:endParaRPr lang="ru-RU" dirty="0" smtClean="0"/>
          </a:p>
        </p:txBody>
      </p:sp>
      <p:sp>
        <p:nvSpPr>
          <p:cNvPr id="12" name="Прямоугольник 11"/>
          <p:cNvSpPr/>
          <p:nvPr/>
        </p:nvSpPr>
        <p:spPr>
          <a:xfrm>
            <a:off x="6462263" y="1231312"/>
            <a:ext cx="524879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T square(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x)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requires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requires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(T v)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{ v * v } -&gt;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convertible_to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&lt;T&gt;;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x * x;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6462263" y="5414987"/>
            <a:ext cx="497670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T&gt;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concept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OrderedNumber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::integral&lt;T&gt; ||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floating_point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&lt;T&gt;;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42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9524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Вычисления времени компиляции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6298009" y="1547249"/>
            <a:ext cx="52912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Шаблоны в С++ позволяют не только генерировать классы и функции на этапе компиляции, но также и проводить вычисления с использованием рекурсивных шаблонов. </a:t>
            </a:r>
            <a:endParaRPr lang="ru-RU" b="1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493417" y="1838156"/>
            <a:ext cx="924225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iostream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N&gt;</a:t>
            </a:r>
          </a:p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Factorial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value = N * Factorial&lt;N - 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&gt;::value;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&lt;&gt;</a:t>
            </a:r>
          </a:p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Factorial&lt;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value = 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fact5 = Factorial&lt;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&gt;::value; 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fact5;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// 120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0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9524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Полиморфизм через шаблоны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44543"/>
            <a:ext cx="52912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Также, через шаблоны можно эмулировать динамическим полиморфизм, но на этапе компиляции.</a:t>
            </a:r>
            <a:r>
              <a:rPr lang="en-US" dirty="0" smtClean="0"/>
              <a:t> </a:t>
            </a:r>
            <a:r>
              <a:rPr lang="ru-RU" dirty="0" smtClean="0"/>
              <a:t>Это называется </a:t>
            </a:r>
            <a:r>
              <a:rPr lang="en-US" dirty="0"/>
              <a:t>Curiously Recurring Template </a:t>
            </a:r>
            <a:r>
              <a:rPr lang="en-US" dirty="0" smtClean="0"/>
              <a:t>Pattern</a:t>
            </a:r>
            <a:r>
              <a:rPr lang="ru-RU" dirty="0" smtClean="0"/>
              <a:t> (</a:t>
            </a:r>
            <a:r>
              <a:rPr lang="en-US" dirty="0" smtClean="0"/>
              <a:t>CRTP)</a:t>
            </a:r>
            <a:r>
              <a:rPr lang="ru-RU" dirty="0" smtClean="0"/>
              <a:t>.</a:t>
            </a:r>
            <a:endParaRPr lang="ru-RU" b="1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493417" y="2532067"/>
            <a:ext cx="6096000" cy="415498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 err="1">
                <a:solidFill>
                  <a:srgbClr val="A31515"/>
                </a:solidFill>
                <a:latin typeface="Consolas" panose="020B0609020204030204" pitchFamily="49" charset="0"/>
              </a:rPr>
              <a:t>iostream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namespace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Shape {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virtual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draw()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"Shape\n"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virtual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~Shape()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Circle :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Shape {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draw()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override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"Circle\n"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render(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Shape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s)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s.draw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решается во время выполнения</a:t>
            </a:r>
            <a:endParaRPr lang="ru-RU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Circle c;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render(c);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5605159" y="1612167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#include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 err="1">
                <a:solidFill>
                  <a:srgbClr val="A31515"/>
                </a:solidFill>
                <a:latin typeface="Consolas" panose="020B0609020204030204" pitchFamily="49" charset="0"/>
              </a:rPr>
              <a:t>iostream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&gt;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namespace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Derived&gt;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Shape {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draw()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Derived*&gt;(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draw_impl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Circle :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Shape&lt;Circle&gt; {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draw_impl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"Circle\n"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S&gt;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render(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Shape&lt;S&gt;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s)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s.draw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// </a:t>
            </a:r>
            <a:r>
              <a:rPr lang="ru-RU" sz="1200" dirty="0">
                <a:solidFill>
                  <a:srgbClr val="008000"/>
                </a:solidFill>
                <a:latin typeface="Consolas" panose="020B0609020204030204" pitchFamily="49" charset="0"/>
              </a:rPr>
              <a:t>решается при компиляции</a:t>
            </a:r>
            <a:endParaRPr lang="ru-RU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ru-RU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Circle c;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    render(c);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058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9524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Полиморфизм через шаблоны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44543"/>
            <a:ext cx="104187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Два подхода дают разные преимущества и разные недостатки, по этой причине ни один из них не может полностью заменить другой.</a:t>
            </a:r>
            <a:endParaRPr lang="ru-RU" b="1" dirty="0"/>
          </a:p>
        </p:txBody>
      </p:sp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366659"/>
              </p:ext>
            </p:extLst>
          </p:nvPr>
        </p:nvGraphicFramePr>
        <p:xfrm>
          <a:off x="493417" y="2167873"/>
          <a:ext cx="11207742" cy="415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5914">
                  <a:extLst>
                    <a:ext uri="{9D8B030D-6E8A-4147-A177-3AD203B41FA5}">
                      <a16:colId xmlns:a16="http://schemas.microsoft.com/office/drawing/2014/main" val="2270504168"/>
                    </a:ext>
                  </a:extLst>
                </a:gridCol>
                <a:gridCol w="3735914">
                  <a:extLst>
                    <a:ext uri="{9D8B030D-6E8A-4147-A177-3AD203B41FA5}">
                      <a16:colId xmlns:a16="http://schemas.microsoft.com/office/drawing/2014/main" val="3412682227"/>
                    </a:ext>
                  </a:extLst>
                </a:gridCol>
                <a:gridCol w="3735914">
                  <a:extLst>
                    <a:ext uri="{9D8B030D-6E8A-4147-A177-3AD203B41FA5}">
                      <a16:colId xmlns:a16="http://schemas.microsoft.com/office/drawing/2014/main" val="31207299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Критерий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Виртуальные функции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Шаблоны (</a:t>
                      </a:r>
                      <a:r>
                        <a:rPr lang="en-US"/>
                        <a:t>CRTP)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0726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Время разрешения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Во время выполнения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Во время компиляции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0577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Стоимость вызова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Высокая (</a:t>
                      </a:r>
                      <a:r>
                        <a:rPr lang="en-US"/>
                        <a:t>vtable)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Почти нулевая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2592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Гибкость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Можно работать с иерархией типов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/>
                        <a:t>Требует шаблонного типа на этапе компиляции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0293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Inline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Невозможен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Возможен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6341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Объем</a:t>
                      </a:r>
                      <a:r>
                        <a:rPr lang="ru-RU" baseline="0" dirty="0" smtClean="0"/>
                        <a:t> бинарного файла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Не изменяет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Увеличивает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4694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Контейнер</a:t>
                      </a:r>
                      <a:r>
                        <a:rPr lang="ru-RU" baseline="0" dirty="0" smtClean="0"/>
                        <a:t> с общим указателем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Возможен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Не</a:t>
                      </a:r>
                      <a:r>
                        <a:rPr lang="ru-RU" baseline="0" dirty="0" smtClean="0"/>
                        <a:t> возможен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2206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err="1" smtClean="0"/>
                        <a:t>Типобезопастность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Может нарушаться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Гарантируется компилятором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3478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Использование в </a:t>
                      </a:r>
                      <a:r>
                        <a:rPr lang="en-US" dirty="0"/>
                        <a:t>API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Подходит </a:t>
                      </a:r>
                      <a:r>
                        <a:rPr lang="ru-RU" dirty="0"/>
                        <a:t>для плагинов, GUI, драйверов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Подходит </a:t>
                      </a:r>
                      <a:r>
                        <a:rPr lang="ru-RU" dirty="0"/>
                        <a:t>для численных, алгоритмических библиотек (STL, </a:t>
                      </a:r>
                      <a:r>
                        <a:rPr lang="ru-RU" dirty="0" err="1"/>
                        <a:t>Eigen</a:t>
                      </a:r>
                      <a:r>
                        <a:rPr lang="ru-RU" dirty="0"/>
                        <a:t>, </a:t>
                      </a:r>
                      <a:r>
                        <a:rPr lang="ru-RU" dirty="0" err="1"/>
                        <a:t>fmt</a:t>
                      </a:r>
                      <a:r>
                        <a:rPr lang="ru-RU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851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538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9524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 передачи поведения как параметра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493417" y="1720840"/>
            <a:ext cx="593312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LoggingPolicy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log(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::string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"[LOG] 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SilentPolicy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log(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::string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{}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426543" y="1489866"/>
            <a:ext cx="527461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Policy&gt;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Processor :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Policy 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process()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Policy::log(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"Processing..."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Processor&lt;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LoggingPolicy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p1;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Processor&lt;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SilentPolicy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p2;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p1.process();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p2.process();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967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9524166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Типизация по предметной области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501153" y="1555039"/>
            <a:ext cx="718969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Unit&gt;</a:t>
            </a:r>
          </a:p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Quantity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T value;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explicit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constexpr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Quantity(T v) : value(v) {}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Quantity operator+(Quantity other)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Quantity(value +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other.value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Meters {};</a:t>
            </a:r>
          </a:p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Seconds {};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Quantity&lt;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Meters&gt;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dist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10.0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Quantity&lt;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Seconds&gt; time(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5.0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   //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dist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+ time; // 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❌ Ошибка компиляции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263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Пример, перегрузка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2121264" y="1437778"/>
            <a:ext cx="8003263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maximum(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a,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b){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a &gt; b ? a: b;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double&amp;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maximum(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double&amp;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a,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double&amp;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b){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a &gt; b ? a: b;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char&amp;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maximum(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char&amp;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a,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char&amp;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b){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a &gt; b ? a: b;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main(){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= maximum(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13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// 13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d = maximum(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0.97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1.76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d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// 1.76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s = maximum(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'a'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'1'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s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// a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050" name="Picture 2" descr="да, лажа ( 360 X 640 ) — Видео | ВКонтакте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1248" y="4070352"/>
            <a:ext cx="3048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436582" y="5961765"/>
            <a:ext cx="1257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</a:rPr>
              <a:t>Да… лажа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65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23331" y="3149823"/>
            <a:ext cx="4545339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  <p:pic>
        <p:nvPicPr>
          <p:cNvPr id="6" name="Picture 2" descr="Все мемы устал - Рисовач .Ру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36"/>
          <a:stretch/>
        </p:blipFill>
        <p:spPr bwMode="auto">
          <a:xfrm>
            <a:off x="124880" y="83951"/>
            <a:ext cx="5129384" cy="285647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309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Метапрограммирование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521944" y="1158877"/>
            <a:ext cx="1114811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err="1"/>
              <a:t>Метапрограммирование</a:t>
            </a:r>
            <a:r>
              <a:rPr lang="ru-RU" dirty="0"/>
              <a:t> — вид программирования, связанный с созданием программ, которые порождают другие программы как результат своей </a:t>
            </a:r>
            <a:r>
              <a:rPr lang="ru-RU" dirty="0" smtClean="0"/>
              <a:t>работы</a:t>
            </a:r>
          </a:p>
          <a:p>
            <a:r>
              <a:rPr lang="ru-RU" dirty="0">
                <a:solidFill>
                  <a:srgbClr val="202122"/>
                </a:solidFill>
              </a:rPr>
              <a:t>При этом подходе код программы не пишется вручную, а создаётся автоматически программой-генератором на основе другой программы.</a:t>
            </a:r>
          </a:p>
          <a:p>
            <a:r>
              <a:rPr lang="ru-RU" dirty="0"/>
              <a:t>Различаются два принципиально различных вида </a:t>
            </a:r>
            <a:r>
              <a:rPr lang="ru-RU" dirty="0" err="1"/>
              <a:t>кодогенерации</a:t>
            </a:r>
            <a:r>
              <a:rPr lang="ru-RU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генератор является физически отдельной бинарной программой, необязательно написанной на целевом языке.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целевой язык является одновременно языком реализации генератора, так что метапрограмма составляет с целевой программой единое целое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3048000" y="29673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ru-RU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250" y="3744200"/>
            <a:ext cx="6667500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01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Шаблоны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547249"/>
            <a:ext cx="109245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/>
              <a:t>Шаблоны</a:t>
            </a:r>
            <a:r>
              <a:rPr lang="ru-RU" dirty="0" smtClean="0"/>
              <a:t> (</a:t>
            </a:r>
            <a:r>
              <a:rPr lang="ru-RU" b="1" dirty="0" err="1" smtClean="0"/>
              <a:t>template</a:t>
            </a:r>
            <a:r>
              <a:rPr lang="ru-RU" dirty="0"/>
              <a:t>) — средство языка C++, предназначенное для кодирования обобщённых алгоритмов, без привязки к некоторым параметрам (например, типам данных, размерам буферов, значениям по умолчанию).</a:t>
            </a:r>
          </a:p>
        </p:txBody>
      </p:sp>
      <p:grpSp>
        <p:nvGrpSpPr>
          <p:cNvPr id="10" name="Группа 9"/>
          <p:cNvGrpSpPr/>
          <p:nvPr/>
        </p:nvGrpSpPr>
        <p:grpSpPr>
          <a:xfrm>
            <a:off x="493417" y="2470579"/>
            <a:ext cx="10924514" cy="3416320"/>
            <a:chOff x="331961" y="3718679"/>
            <a:chExt cx="10924514" cy="3416320"/>
          </a:xfrm>
        </p:grpSpPr>
        <p:sp>
          <p:nvSpPr>
            <p:cNvPr id="11" name="Прямоугольник 10"/>
            <p:cNvSpPr/>
            <p:nvPr/>
          </p:nvSpPr>
          <p:spPr>
            <a:xfrm>
              <a:off x="331961" y="3718679"/>
              <a:ext cx="5462257" cy="34163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b="1" i="1" dirty="0">
                  <a:solidFill>
                    <a:srgbClr val="222222"/>
                  </a:solidFill>
                </a:rPr>
                <a:t>Шаблоны функций</a:t>
              </a:r>
              <a:r>
                <a:rPr lang="ru-RU" i="1" dirty="0">
                  <a:solidFill>
                    <a:srgbClr val="222222"/>
                  </a:solidFill>
                </a:rPr>
                <a:t> </a:t>
              </a:r>
              <a:r>
                <a:rPr lang="ru-RU" i="1" dirty="0" smtClean="0">
                  <a:solidFill>
                    <a:srgbClr val="222222"/>
                  </a:solidFill>
                </a:rPr>
                <a:t>– </a:t>
              </a:r>
              <a:r>
                <a:rPr lang="ru-RU" i="1" dirty="0">
                  <a:solidFill>
                    <a:srgbClr val="222222"/>
                  </a:solidFill>
                </a:rPr>
                <a:t>это обобщенное описание поведения функций, которые могут вызываться для объектов разных типов.</a:t>
              </a:r>
              <a:r>
                <a:rPr lang="ru-RU" dirty="0">
                  <a:solidFill>
                    <a:srgbClr val="222222"/>
                  </a:solidFill>
                </a:rPr>
                <a:t> Другими словами, шаблон функции (шаблонная функция, обобщённая функция) представляет собой семейство разных функций (или описание алгоритма). По описанию шаблон функции похож на обычную функцию: разница в том, что некоторые элементы не определены (типы, константы) и являются параметризованными.</a:t>
              </a:r>
              <a:r>
                <a:rPr lang="ru-RU" dirty="0"/>
                <a:t/>
              </a:r>
              <a:br>
                <a:rPr lang="ru-RU" dirty="0"/>
              </a:br>
              <a:r>
                <a:rPr lang="ru-RU" dirty="0"/>
                <a:t/>
              </a:r>
              <a:br>
                <a:rPr lang="ru-RU" dirty="0"/>
              </a:br>
              <a:endParaRPr lang="ru-RU" dirty="0"/>
            </a:p>
          </p:txBody>
        </p:sp>
        <p:sp>
          <p:nvSpPr>
            <p:cNvPr id="12" name="Прямоугольник 11"/>
            <p:cNvSpPr/>
            <p:nvPr/>
          </p:nvSpPr>
          <p:spPr>
            <a:xfrm>
              <a:off x="5794218" y="3718679"/>
              <a:ext cx="5462257" cy="20313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b="1" i="1" dirty="0">
                  <a:solidFill>
                    <a:srgbClr val="222222"/>
                  </a:solidFill>
                </a:rPr>
                <a:t>Шаблоны классов</a:t>
              </a:r>
              <a:r>
                <a:rPr lang="ru-RU" i="1" dirty="0">
                  <a:solidFill>
                    <a:srgbClr val="222222"/>
                  </a:solidFill>
                </a:rPr>
                <a:t> </a:t>
              </a:r>
              <a:r>
                <a:rPr lang="ru-RU" i="1" dirty="0" smtClean="0">
                  <a:solidFill>
                    <a:srgbClr val="222222"/>
                  </a:solidFill>
                </a:rPr>
                <a:t>– </a:t>
              </a:r>
              <a:r>
                <a:rPr lang="ru-RU" i="1" dirty="0">
                  <a:solidFill>
                    <a:srgbClr val="222222"/>
                  </a:solidFill>
                </a:rPr>
                <a:t>обобщенное описание пользовательского типа, в котором могут быть </a:t>
              </a:r>
              <a:r>
                <a:rPr lang="ru-RU" i="1" dirty="0" err="1" smtClean="0">
                  <a:solidFill>
                    <a:srgbClr val="222222"/>
                  </a:solidFill>
                </a:rPr>
                <a:t>параметризованны</a:t>
              </a:r>
              <a:r>
                <a:rPr lang="ru-RU" i="1" dirty="0" smtClean="0">
                  <a:solidFill>
                    <a:srgbClr val="222222"/>
                  </a:solidFill>
                </a:rPr>
                <a:t> </a:t>
              </a:r>
              <a:r>
                <a:rPr lang="ru-RU" i="1" dirty="0">
                  <a:solidFill>
                    <a:srgbClr val="222222"/>
                  </a:solidFill>
                </a:rPr>
                <a:t>атрибуты и операции типа.</a:t>
              </a:r>
              <a:r>
                <a:rPr lang="ru-RU" dirty="0">
                  <a:solidFill>
                    <a:srgbClr val="222222"/>
                  </a:solidFill>
                </a:rPr>
                <a:t> Представляют собой конструкции, по которым могут быть сгенерированы действительные классы путём подстановки вместо параметров конкретных аргументов.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50574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Первый способ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шаблонная </a:t>
            </a:r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функция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493417" y="1270548"/>
            <a:ext cx="11389256" cy="5085805"/>
            <a:chOff x="401372" y="1368872"/>
            <a:chExt cx="11389256" cy="5085805"/>
          </a:xfrm>
        </p:grpSpPr>
        <p:sp>
          <p:nvSpPr>
            <p:cNvPr id="10" name="Прямоугольник 9"/>
            <p:cNvSpPr/>
            <p:nvPr/>
          </p:nvSpPr>
          <p:spPr>
            <a:xfrm>
              <a:off x="401372" y="1368872"/>
              <a:ext cx="11389255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 smtClean="0"/>
                <a:t>Шаблоны объявляются при помощи ключевого слова 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template</a:t>
              </a:r>
              <a:r>
                <a:rPr lang="ru-RU" dirty="0" smtClean="0"/>
                <a:t>, которое является началом шаблона, и сигнализирует компилятору интерпретировать дальнейшую функцию как шаблон. Далее следуют угловые скобки 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&lt;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&gt; </a:t>
              </a:r>
              <a:r>
                <a:rPr lang="ru-RU" dirty="0" smtClean="0"/>
                <a:t>между которыми через запятую </a:t>
              </a:r>
              <a:r>
                <a:rPr lang="ru-RU" dirty="0" smtClean="0"/>
                <a:t>указыва</a:t>
              </a:r>
              <a:r>
                <a:rPr lang="ru-RU" dirty="0" smtClean="0"/>
                <a:t>ю</a:t>
              </a:r>
              <a:r>
                <a:rPr lang="ru-RU" dirty="0" smtClean="0"/>
                <a:t>тся </a:t>
              </a:r>
              <a:r>
                <a:rPr lang="ru-RU" dirty="0" smtClean="0"/>
                <a:t>параметры шаблона. Основными параметрами шаблона являются вариативные типы, для того что бы их указать нужно использовать либо ключевое слово</a:t>
              </a:r>
              <a:r>
                <a:rPr lang="en-US" dirty="0" smtClean="0"/>
                <a:t> </a:t>
              </a:r>
              <a:r>
                <a:rPr lang="en-US" dirty="0" err="1">
                  <a:solidFill>
                    <a:srgbClr val="0000FF"/>
                  </a:solidFill>
                  <a:latin typeface="Consolas" panose="020B0609020204030204" pitchFamily="49" charset="0"/>
                </a:rPr>
                <a:t>typename</a:t>
              </a:r>
              <a:r>
                <a:rPr lang="ru-RU" dirty="0" smtClean="0"/>
                <a:t> либо 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class</a:t>
              </a:r>
              <a:r>
                <a:rPr lang="en-US" dirty="0" smtClean="0"/>
                <a:t> </a:t>
              </a:r>
              <a:r>
                <a:rPr lang="ru-RU" dirty="0" smtClean="0"/>
                <a:t>разницы между которыми в данном контексте нет никакой, и можно использовать любое, в итоге сигнатура шаблонной функции будет такой</a:t>
              </a:r>
              <a:r>
                <a:rPr lang="en-US" dirty="0" smtClean="0"/>
                <a:t>:</a:t>
              </a:r>
            </a:p>
          </p:txBody>
        </p:sp>
        <p:sp>
          <p:nvSpPr>
            <p:cNvPr id="11" name="Прямоугольник 10"/>
            <p:cNvSpPr/>
            <p:nvPr/>
          </p:nvSpPr>
          <p:spPr>
            <a:xfrm>
              <a:off x="401373" y="3323252"/>
              <a:ext cx="1138925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template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en-US" dirty="0" err="1">
                  <a:solidFill>
                    <a:srgbClr val="0000FF"/>
                  </a:solidFill>
                  <a:latin typeface="Consolas" panose="020B0609020204030204" pitchFamily="49" charset="0"/>
                </a:rPr>
                <a:t>typename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&lt;my type name&gt;&gt;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 err="1">
                  <a:solidFill>
                    <a:srgbClr val="0000FF"/>
                  </a:solidFill>
                  <a:latin typeface="Consolas" panose="020B0609020204030204" pitchFamily="49" charset="0"/>
                </a:rPr>
                <a:t>const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&lt;my type name&gt;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&amp;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</a:t>
              </a:r>
              <a:r>
                <a:rPr lang="en-US" dirty="0" smtClean="0">
                  <a:solidFill>
                    <a:srgbClr val="000000"/>
                  </a:solidFill>
                  <a:latin typeface="Consolas" panose="020B0609020204030204" pitchFamily="49" charset="0"/>
                </a:rPr>
                <a:t>&lt;function name&gt;(</a:t>
              </a:r>
              <a:r>
                <a:rPr lang="en-US" dirty="0" err="1">
                  <a:solidFill>
                    <a:srgbClr val="0000FF"/>
                  </a:solidFill>
                  <a:latin typeface="Consolas" panose="020B0609020204030204" pitchFamily="49" charset="0"/>
                </a:rPr>
                <a:t>const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&lt;my type name&gt;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&amp;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a, </a:t>
              </a:r>
              <a:r>
                <a:rPr lang="en-US" dirty="0" err="1">
                  <a:solidFill>
                    <a:srgbClr val="0000FF"/>
                  </a:solidFill>
                  <a:latin typeface="Consolas" panose="020B0609020204030204" pitchFamily="49" charset="0"/>
                </a:rPr>
                <a:t>const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&lt;my type name&gt;</a:t>
              </a:r>
              <a:r>
                <a:rPr lang="en-US" dirty="0" smtClean="0">
                  <a:solidFill>
                    <a:srgbClr val="0000FF"/>
                  </a:solidFill>
                  <a:latin typeface="Consolas" panose="020B0609020204030204" pitchFamily="49" charset="0"/>
                </a:rPr>
                <a:t>&amp;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b){</a:t>
              </a: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   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return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a &gt; b ? a: b;</a:t>
              </a: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}</a:t>
              </a:r>
            </a:p>
          </p:txBody>
        </p:sp>
        <p:sp>
          <p:nvSpPr>
            <p:cNvPr id="12" name="Прямоугольник 11"/>
            <p:cNvSpPr/>
            <p:nvPr/>
          </p:nvSpPr>
          <p:spPr>
            <a:xfrm>
              <a:off x="401372" y="4565799"/>
              <a:ext cx="11389255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 smtClean="0"/>
                <a:t>После объявления шаблона, компилятор соберет все места использования вашей шаблонной функции и сгенерирует то количество уникальных функций каждая их которых будет принимать в себя аргументы определенных типов, сколько различающихся по типу посылаемых значений вызовов будет в вашем коде.</a:t>
              </a:r>
            </a:p>
          </p:txBody>
        </p:sp>
        <p:sp>
          <p:nvSpPr>
            <p:cNvPr id="13" name="Прямоугольник 12"/>
            <p:cNvSpPr/>
            <p:nvPr/>
          </p:nvSpPr>
          <p:spPr>
            <a:xfrm>
              <a:off x="401372" y="5531347"/>
              <a:ext cx="11389255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>
                  <a:solidFill>
                    <a:srgbClr val="000000"/>
                  </a:solidFill>
                </a:rPr>
                <a:t>У шаблонов функций </a:t>
              </a:r>
              <a:r>
                <a:rPr lang="ru-RU" dirty="0" smtClean="0">
                  <a:solidFill>
                    <a:srgbClr val="000000"/>
                  </a:solidFill>
                </a:rPr>
                <a:t>есть два основных недостатка:</a:t>
              </a:r>
              <a:endParaRPr lang="ru-RU" dirty="0">
                <a:solidFill>
                  <a:srgbClr val="000000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ru-RU" dirty="0" smtClean="0">
                  <a:solidFill>
                    <a:srgbClr val="000000"/>
                  </a:solidFill>
                </a:rPr>
                <a:t>Сумасшедшие </a:t>
              </a:r>
              <a:r>
                <a:rPr lang="ru-RU" dirty="0">
                  <a:solidFill>
                    <a:srgbClr val="000000"/>
                  </a:solidFill>
                </a:rPr>
                <a:t>сообщения об ошибках, которые намного сложнее </a:t>
              </a:r>
              <a:r>
                <a:rPr lang="ru-RU" dirty="0" smtClean="0">
                  <a:solidFill>
                    <a:srgbClr val="000000"/>
                  </a:solidFill>
                </a:rPr>
                <a:t>расшифровать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ru-RU" dirty="0" smtClean="0">
                  <a:solidFill>
                    <a:srgbClr val="000000"/>
                  </a:solidFill>
                </a:rPr>
                <a:t>увеличивают </a:t>
              </a:r>
              <a:r>
                <a:rPr lang="ru-RU" dirty="0">
                  <a:solidFill>
                    <a:srgbClr val="000000"/>
                  </a:solidFill>
                </a:rPr>
                <a:t>время компиляции и размер </a:t>
              </a:r>
              <a:r>
                <a:rPr lang="ru-RU" dirty="0" smtClean="0">
                  <a:solidFill>
                    <a:srgbClr val="000000"/>
                  </a:solidFill>
                </a:rPr>
                <a:t>кода</a:t>
              </a:r>
              <a:endParaRPr lang="ru-RU" b="0" i="0" dirty="0">
                <a:solidFill>
                  <a:srgbClr val="000000"/>
                </a:soli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5522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шаблонная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3048000" y="1305342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template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typename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T&gt;</a:t>
            </a:r>
          </a:p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maximum(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a,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b){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a &gt; b ? a: b;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main(){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maximum(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// 13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d = maximum(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0.97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1.76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d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// 1.76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s = maximum(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'a'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'1'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s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// a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33743" y="5433023"/>
            <a:ext cx="109245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Вся задача по перегрузки </a:t>
            </a:r>
            <a:r>
              <a:rPr lang="ru-RU" dirty="0" smtClean="0"/>
              <a:t>функций возлагается на компилятор и </a:t>
            </a:r>
            <a:r>
              <a:rPr lang="ru-RU" dirty="0" smtClean="0"/>
              <a:t>функция может быть перегружена только в том случае, если тип имеет соответствующие операции сравнения.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4082" y="1865995"/>
            <a:ext cx="2694175" cy="300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41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Второй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способ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auto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830630" y="1254162"/>
            <a:ext cx="10188166" cy="4648954"/>
            <a:chOff x="401371" y="1368872"/>
            <a:chExt cx="11389256" cy="3462488"/>
          </a:xfrm>
        </p:grpSpPr>
        <p:sp>
          <p:nvSpPr>
            <p:cNvPr id="10" name="Прямоугольник 9"/>
            <p:cNvSpPr/>
            <p:nvPr/>
          </p:nvSpPr>
          <p:spPr>
            <a:xfrm>
              <a:off x="401372" y="1368872"/>
              <a:ext cx="11389255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 smtClean="0"/>
                <a:t>Если вы вспомните существует такой специализированный тип в С++ как </a:t>
              </a:r>
              <a:r>
                <a:rPr lang="en-US" dirty="0" smtClean="0"/>
                <a:t>auto</a:t>
              </a:r>
              <a:r>
                <a:rPr lang="ru-RU" dirty="0" smtClean="0"/>
                <a:t> который позволяет не указывать конкретный тип, а компилятор самостоятельно подберет нужный во время компиляции и сделает все необходимое для работоспособности вашего кода, поэтому функцию можно так же переделать так</a:t>
              </a:r>
              <a:r>
                <a:rPr lang="en-US" dirty="0" smtClean="0"/>
                <a:t>:</a:t>
              </a:r>
            </a:p>
          </p:txBody>
        </p:sp>
        <p:grpSp>
          <p:nvGrpSpPr>
            <p:cNvPr id="11" name="Группа 10"/>
            <p:cNvGrpSpPr/>
            <p:nvPr/>
          </p:nvGrpSpPr>
          <p:grpSpPr>
            <a:xfrm>
              <a:off x="447701" y="2292202"/>
              <a:ext cx="11342925" cy="1306602"/>
              <a:chOff x="652918" y="2459503"/>
              <a:chExt cx="11342925" cy="1306602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7907047" y="2459503"/>
                <a:ext cx="4088796" cy="130660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ru-RU" dirty="0" smtClean="0"/>
                  <a:t>!Важно отметить что это работает не на любом компиляторе, да и редактор на такое использование в большинстве случаев будет ругаться, но на </a:t>
                </a:r>
                <a:r>
                  <a:rPr lang="en-US" dirty="0" err="1" smtClean="0"/>
                  <a:t>mingw</a:t>
                </a:r>
                <a:r>
                  <a:rPr lang="en-US" dirty="0" smtClean="0"/>
                  <a:t> </a:t>
                </a:r>
                <a:r>
                  <a:rPr lang="ru-RU" dirty="0" smtClean="0"/>
                  <a:t>оно </a:t>
                </a:r>
                <a:r>
                  <a:rPr lang="ru-RU" dirty="0" err="1" smtClean="0"/>
                  <a:t>копилируется</a:t>
                </a:r>
                <a:r>
                  <a:rPr lang="ru-RU" dirty="0" smtClean="0"/>
                  <a:t>.</a:t>
                </a:r>
              </a:p>
            </p:txBody>
          </p:sp>
          <p:sp>
            <p:nvSpPr>
              <p:cNvPr id="14" name="Прямоугольник 13"/>
              <p:cNvSpPr/>
              <p:nvPr/>
            </p:nvSpPr>
            <p:spPr>
              <a:xfrm>
                <a:off x="652918" y="2785075"/>
                <a:ext cx="7254129" cy="6876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 err="1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const</a:t>
                </a:r>
                <a:r>
                  <a:rPr lang="en-US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 </a:t>
                </a:r>
                <a:r>
                  <a:rPr lang="en-US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auto&amp;</a:t>
                </a:r>
                <a:r>
                  <a:rPr lang="en-US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 maximum(</a:t>
                </a:r>
                <a:r>
                  <a:rPr lang="en-US" dirty="0" err="1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const</a:t>
                </a:r>
                <a:r>
                  <a:rPr lang="en-US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 </a:t>
                </a:r>
                <a:r>
                  <a:rPr lang="en-US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auto&amp;</a:t>
                </a:r>
                <a:r>
                  <a:rPr lang="en-US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 a, </a:t>
                </a:r>
                <a:r>
                  <a:rPr lang="en-US" dirty="0" err="1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const</a:t>
                </a:r>
                <a:r>
                  <a:rPr lang="en-US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 </a:t>
                </a:r>
                <a:r>
                  <a:rPr lang="en-US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auto&amp;</a:t>
                </a:r>
                <a:r>
                  <a:rPr lang="en-US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 b){</a:t>
                </a:r>
              </a:p>
              <a:p>
                <a:r>
                  <a:rPr lang="en-US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    </a:t>
                </a:r>
                <a:r>
                  <a:rPr lang="en-US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return</a:t>
                </a:r>
                <a:r>
                  <a:rPr lang="en-US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 a &gt; b ? a: b;</a:t>
                </a:r>
              </a:p>
              <a:p>
                <a:r>
                  <a:rPr lang="en-US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}</a:t>
                </a:r>
                <a:endParaRPr lang="en-US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endParaRPr>
              </a:p>
            </p:txBody>
          </p:sp>
        </p:grpSp>
        <p:sp>
          <p:nvSpPr>
            <p:cNvPr id="12" name="Прямоугольник 11"/>
            <p:cNvSpPr/>
            <p:nvPr/>
          </p:nvSpPr>
          <p:spPr>
            <a:xfrm>
              <a:off x="401371" y="3631031"/>
              <a:ext cx="11389255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 smtClean="0"/>
                <a:t>Отличие шаблонов от подобного рода созданных функций в том, что в шаблоне мы не указываем точный тип, но мы требуем что бы аргументы в функции были одного типа, и возвращаемое значение было этого же типа, тогда как </a:t>
              </a:r>
              <a:r>
                <a:rPr lang="en-US" dirty="0" smtClean="0"/>
                <a:t>auto </a:t>
              </a:r>
              <a:r>
                <a:rPr lang="ru-RU" dirty="0" smtClean="0"/>
                <a:t>не предполагает никакого требования к вызову такой функции, почему и считается неприменимым к подобному использованию.</a:t>
              </a:r>
            </a:p>
          </p:txBody>
        </p:sp>
      </p:grpSp>
      <p:sp>
        <p:nvSpPr>
          <p:cNvPr id="15" name="Прямоугольник 14"/>
          <p:cNvSpPr/>
          <p:nvPr/>
        </p:nvSpPr>
        <p:spPr>
          <a:xfrm>
            <a:off x="830631" y="5530311"/>
            <a:ext cx="101881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1" dirty="0">
                <a:solidFill>
                  <a:srgbClr val="111111"/>
                </a:solidFill>
              </a:rPr>
              <a:t>Любой шаблон функции предполагает наличие определенных свойств параметризованного типа, в зависимости от реализации (например, оператора копирования, оператора сравнения, наличия определенного метода и т.д.).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59185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Пример, </a:t>
            </a:r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авто определение типа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115671" y="1166843"/>
            <a:ext cx="796065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auto&amp;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maximum(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auto&amp;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a,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auto&amp;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b){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 &gt; b ? a: b;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main(){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maximum(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// 13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d = maximum(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0.97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1.76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d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// 1.76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 = maximum(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'a'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'1'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&lt;&lt; s &lt;&lt;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// a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33743" y="5229493"/>
            <a:ext cx="109245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Такой способ появился после 11 стандарта. По сути, вся задача по перегрузки функции ложиться на компилятор и функция может быть перегружена только в том случае, если тип имеет соответствующие операции сравнения.</a:t>
            </a:r>
            <a:endParaRPr lang="ru-RU" dirty="0"/>
          </a:p>
        </p:txBody>
      </p:sp>
      <p:pic>
        <p:nvPicPr>
          <p:cNvPr id="11" name="Picture 2" descr="Мем: &quot;ой как удобно&quot; - Все шаблоны - Meme-arsenal.co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1585" y="2537812"/>
            <a:ext cx="2959574" cy="1781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5191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2728</TotalTime>
  <Words>1647</Words>
  <Application>Microsoft Office PowerPoint</Application>
  <PresentationFormat>Широкоэкранный</PresentationFormat>
  <Paragraphs>543</Paragraphs>
  <Slides>30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Consolas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Пысин Максим Дмитриевич</cp:lastModifiedBy>
  <cp:revision>387</cp:revision>
  <dcterms:created xsi:type="dcterms:W3CDTF">2018-10-31T17:08:02Z</dcterms:created>
  <dcterms:modified xsi:type="dcterms:W3CDTF">2025-10-20T02:49:26Z</dcterms:modified>
</cp:coreProperties>
</file>

<file path=docProps/thumbnail.jpeg>
</file>